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333" r:id="rId8"/>
    <p:sldId id="264" r:id="rId9"/>
    <p:sldId id="335" r:id="rId10"/>
    <p:sldId id="334" r:id="rId11"/>
    <p:sldId id="337" r:id="rId1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053"/>
    <p:restoredTop sz="94694"/>
  </p:normalViewPr>
  <p:slideViewPr>
    <p:cSldViewPr snapToGrid="0" snapToObjects="1">
      <p:cViewPr>
        <p:scale>
          <a:sx n="157" d="100"/>
          <a:sy n="157" d="100"/>
        </p:scale>
        <p:origin x="260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0.tiff>
</file>

<file path=ppt/media/image4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568DD-ABA0-1548-A14A-7353F161EC81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686-D0F6-7E4C-A29B-828D009FC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62127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568DD-ABA0-1548-A14A-7353F161EC81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686-D0F6-7E4C-A29B-828D009FC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812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568DD-ABA0-1548-A14A-7353F161EC81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686-D0F6-7E4C-A29B-828D009FC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4155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568DD-ABA0-1548-A14A-7353F161EC81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686-D0F6-7E4C-A29B-828D009FC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91946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568DD-ABA0-1548-A14A-7353F161EC81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686-D0F6-7E4C-A29B-828D009FC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954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568DD-ABA0-1548-A14A-7353F161EC81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686-D0F6-7E4C-A29B-828D009FC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42441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568DD-ABA0-1548-A14A-7353F161EC81}" type="datetimeFigureOut">
              <a:rPr lang="en-US" smtClean="0"/>
              <a:t>5/11/20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686-D0F6-7E4C-A29B-828D009FC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3404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568DD-ABA0-1548-A14A-7353F161EC81}" type="datetimeFigureOut">
              <a:rPr lang="en-US" smtClean="0"/>
              <a:t>5/11/20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686-D0F6-7E4C-A29B-828D009FC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52483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568DD-ABA0-1548-A14A-7353F161EC81}" type="datetimeFigureOut">
              <a:rPr lang="en-US" smtClean="0"/>
              <a:t>5/11/20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686-D0F6-7E4C-A29B-828D009FC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9451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568DD-ABA0-1548-A14A-7353F161EC81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686-D0F6-7E4C-A29B-828D009FC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3931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4568DD-ABA0-1548-A14A-7353F161EC81}" type="datetimeFigureOut">
              <a:rPr lang="en-US" smtClean="0"/>
              <a:t>5/11/20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0C686-D0F6-7E4C-A29B-828D009FC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45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4568DD-ABA0-1548-A14A-7353F161EC81}" type="datetimeFigureOut">
              <a:rPr lang="en-US" smtClean="0"/>
              <a:t>5/11/20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90C686-D0F6-7E4C-A29B-828D009FC84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327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7" Type="http://schemas.openxmlformats.org/officeDocument/2006/relationships/image" Target="../media/image10.tif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tiff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413443-AD6E-864F-A233-ECE51C1DD5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RWC23: ELT-2 Regulated Genes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901B321-876A-E742-A9FA-DA62AC4BC69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Robert TP Williams</a:t>
            </a:r>
          </a:p>
        </p:txBody>
      </p:sp>
    </p:spTree>
    <p:extLst>
      <p:ext uri="{BB962C8B-B14F-4D97-AF65-F5344CB8AC3E}">
        <p14:creationId xmlns:p14="http://schemas.microsoft.com/office/powerpoint/2010/main" val="1249984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F82C0A7C-01B1-8646-99F4-5A884641B6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0000" t="38200" b="39682"/>
          <a:stretch/>
        </p:blipFill>
        <p:spPr>
          <a:xfrm>
            <a:off x="4824766" y="4443090"/>
            <a:ext cx="844826" cy="93427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82A1E3E-F32A-8C4E-9EB6-81921E8D00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831" r="89539"/>
          <a:stretch/>
        </p:blipFill>
        <p:spPr>
          <a:xfrm>
            <a:off x="453128" y="938761"/>
            <a:ext cx="149085" cy="566878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33AF388-15AC-244E-85F4-B06E667D2462}"/>
              </a:ext>
            </a:extLst>
          </p:cNvPr>
          <p:cNvSpPr txBox="1"/>
          <p:nvPr/>
        </p:nvSpPr>
        <p:spPr>
          <a:xfrm>
            <a:off x="584712" y="3941756"/>
            <a:ext cx="534121" cy="73866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en-US" sz="1400" dirty="0"/>
          </a:p>
          <a:p>
            <a:r>
              <a:rPr lang="en-US" sz="1400" dirty="0"/>
              <a:t>SET6</a:t>
            </a:r>
          </a:p>
          <a:p>
            <a:endParaRPr lang="en-US" sz="1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D10014-FF6C-204B-B494-7E7DA8A3482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88" r="20705"/>
          <a:stretch/>
        </p:blipFill>
        <p:spPr>
          <a:xfrm>
            <a:off x="6007732" y="881098"/>
            <a:ext cx="2936804" cy="480071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905AB8E-0CE8-0B44-829F-4629B737B1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6481" r="19348"/>
          <a:stretch/>
        </p:blipFill>
        <p:spPr>
          <a:xfrm>
            <a:off x="1152938" y="881098"/>
            <a:ext cx="3637723" cy="56687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1784D9B-86AE-954A-AD70-B7DD9B6908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891" t="6956" r="4022" b="72609"/>
          <a:stretch/>
        </p:blipFill>
        <p:spPr>
          <a:xfrm>
            <a:off x="527670" y="4547592"/>
            <a:ext cx="735497" cy="93427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0AF9BDA-A939-D848-A271-CBA408B61299}"/>
              </a:ext>
            </a:extLst>
          </p:cNvPr>
          <p:cNvSpPr txBox="1"/>
          <p:nvPr/>
        </p:nvSpPr>
        <p:spPr>
          <a:xfrm>
            <a:off x="577277" y="997750"/>
            <a:ext cx="534122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SET1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2A44AB-0F4E-6940-A584-46FA5224A2B3}"/>
              </a:ext>
            </a:extLst>
          </p:cNvPr>
          <p:cNvSpPr txBox="1"/>
          <p:nvPr/>
        </p:nvSpPr>
        <p:spPr>
          <a:xfrm>
            <a:off x="584712" y="2366030"/>
            <a:ext cx="53412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SET2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5EDB7E-29AF-7647-8B12-872A02B85EE8}"/>
              </a:ext>
            </a:extLst>
          </p:cNvPr>
          <p:cNvSpPr txBox="1"/>
          <p:nvPr/>
        </p:nvSpPr>
        <p:spPr>
          <a:xfrm>
            <a:off x="584712" y="3093208"/>
            <a:ext cx="53412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SET3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36C05D-6F5E-F945-8CF9-7080DDA134AC}"/>
              </a:ext>
            </a:extLst>
          </p:cNvPr>
          <p:cNvSpPr txBox="1"/>
          <p:nvPr/>
        </p:nvSpPr>
        <p:spPr>
          <a:xfrm>
            <a:off x="584712" y="3719711"/>
            <a:ext cx="53412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SET5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BAD4F7-A853-F947-A494-9F791A99FE89}"/>
              </a:ext>
            </a:extLst>
          </p:cNvPr>
          <p:cNvSpPr txBox="1"/>
          <p:nvPr/>
        </p:nvSpPr>
        <p:spPr>
          <a:xfrm>
            <a:off x="584712" y="3560115"/>
            <a:ext cx="5341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SET4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E5688C7-BCCA-B440-8BA2-B3CC086ED3C2}"/>
              </a:ext>
            </a:extLst>
          </p:cNvPr>
          <p:cNvSpPr txBox="1"/>
          <p:nvPr/>
        </p:nvSpPr>
        <p:spPr>
          <a:xfrm>
            <a:off x="5481045" y="4584046"/>
            <a:ext cx="534121" cy="73866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en-US" sz="1400" dirty="0"/>
          </a:p>
          <a:p>
            <a:r>
              <a:rPr lang="en-US" sz="1400" dirty="0"/>
              <a:t>SET6</a:t>
            </a:r>
          </a:p>
          <a:p>
            <a:endParaRPr lang="en-US" sz="14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DFD90F1-79E9-234E-96DD-41AE43C89D7C}"/>
              </a:ext>
            </a:extLst>
          </p:cNvPr>
          <p:cNvSpPr txBox="1"/>
          <p:nvPr/>
        </p:nvSpPr>
        <p:spPr>
          <a:xfrm>
            <a:off x="5473610" y="1326743"/>
            <a:ext cx="534122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SET1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CE3B56-EE74-5745-85D7-A6D60183D8FC}"/>
              </a:ext>
            </a:extLst>
          </p:cNvPr>
          <p:cNvSpPr txBox="1"/>
          <p:nvPr/>
        </p:nvSpPr>
        <p:spPr>
          <a:xfrm>
            <a:off x="5481045" y="2080165"/>
            <a:ext cx="53412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SET2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D7EC696-D6BA-5749-8916-196C8F9D414E}"/>
              </a:ext>
            </a:extLst>
          </p:cNvPr>
          <p:cNvSpPr txBox="1"/>
          <p:nvPr/>
        </p:nvSpPr>
        <p:spPr>
          <a:xfrm>
            <a:off x="5481045" y="2775934"/>
            <a:ext cx="53412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SET3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00AFFBA-F7B6-6D4B-9B12-A1A4BF9C9D72}"/>
              </a:ext>
            </a:extLst>
          </p:cNvPr>
          <p:cNvSpPr txBox="1"/>
          <p:nvPr/>
        </p:nvSpPr>
        <p:spPr>
          <a:xfrm>
            <a:off x="5481045" y="4126060"/>
            <a:ext cx="53412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SET5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C04853FE-C2CD-B649-A4DD-02E7539A199E}"/>
              </a:ext>
            </a:extLst>
          </p:cNvPr>
          <p:cNvSpPr txBox="1"/>
          <p:nvPr/>
        </p:nvSpPr>
        <p:spPr>
          <a:xfrm>
            <a:off x="5481045" y="3420376"/>
            <a:ext cx="5341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SET4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F8AD1AD-3C06-A742-AC1E-A0B42EC3396D}"/>
              </a:ext>
            </a:extLst>
          </p:cNvPr>
          <p:cNvSpPr txBox="1"/>
          <p:nvPr/>
        </p:nvSpPr>
        <p:spPr>
          <a:xfrm>
            <a:off x="5748105" y="361557"/>
            <a:ext cx="32858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Fix colors and order to match left</a:t>
            </a:r>
          </a:p>
        </p:txBody>
      </p:sp>
    </p:spTree>
    <p:extLst>
      <p:ext uri="{BB962C8B-B14F-4D97-AF65-F5344CB8AC3E}">
        <p14:creationId xmlns:p14="http://schemas.microsoft.com/office/powerpoint/2010/main" val="11191084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7660A6D-9550-3949-9A2F-2F959E69326B}"/>
              </a:ext>
            </a:extLst>
          </p:cNvPr>
          <p:cNvGrpSpPr/>
          <p:nvPr/>
        </p:nvGrpSpPr>
        <p:grpSpPr>
          <a:xfrm>
            <a:off x="3014369" y="565774"/>
            <a:ext cx="3115262" cy="5726451"/>
            <a:chOff x="1203977" y="881098"/>
            <a:chExt cx="3115262" cy="572645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D82A1E3E-F32A-8C4E-9EB6-81921E8D00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831" r="89539"/>
            <a:stretch/>
          </p:blipFill>
          <p:spPr>
            <a:xfrm>
              <a:off x="1203977" y="938761"/>
              <a:ext cx="149085" cy="5668788"/>
            </a:xfrm>
            <a:prstGeom prst="rect">
              <a:avLst/>
            </a:prstGeom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533AF388-15AC-244E-85F4-B06E667D2462}"/>
                </a:ext>
              </a:extLst>
            </p:cNvPr>
            <p:cNvSpPr txBox="1"/>
            <p:nvPr/>
          </p:nvSpPr>
          <p:spPr>
            <a:xfrm>
              <a:off x="1335561" y="3941756"/>
              <a:ext cx="534121" cy="73866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endParaRPr lang="en-US" sz="1400" dirty="0"/>
            </a:p>
            <a:p>
              <a:r>
                <a:rPr lang="en-US" sz="1400" dirty="0"/>
                <a:t>SET6</a:t>
              </a:r>
            </a:p>
            <a:p>
              <a:endParaRPr lang="en-US" sz="1400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905AB8E-0CE8-0B44-829F-4629B737B1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16481" r="47102"/>
            <a:stretch/>
          </p:blipFill>
          <p:spPr>
            <a:xfrm>
              <a:off x="1903787" y="881098"/>
              <a:ext cx="2064395" cy="5668788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B1784D9B-86AE-954A-AD70-B7DD9B69080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79891" t="6956" r="4022" b="72609"/>
            <a:stretch/>
          </p:blipFill>
          <p:spPr>
            <a:xfrm>
              <a:off x="1278519" y="4547592"/>
              <a:ext cx="735497" cy="934278"/>
            </a:xfrm>
            <a:prstGeom prst="rect">
              <a:avLst/>
            </a:prstGeom>
          </p:spPr>
        </p:pic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50AF9BDA-A939-D848-A271-CBA408B61299}"/>
                </a:ext>
              </a:extLst>
            </p:cNvPr>
            <p:cNvSpPr txBox="1"/>
            <p:nvPr/>
          </p:nvSpPr>
          <p:spPr>
            <a:xfrm>
              <a:off x="1335561" y="997750"/>
              <a:ext cx="534121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SET1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F2A44AB-0F4E-6940-A584-46FA5224A2B3}"/>
                </a:ext>
              </a:extLst>
            </p:cNvPr>
            <p:cNvSpPr txBox="1"/>
            <p:nvPr/>
          </p:nvSpPr>
          <p:spPr>
            <a:xfrm>
              <a:off x="1335561" y="2366030"/>
              <a:ext cx="534121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SET2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485EDB7E-29AF-7647-8B12-872A02B85EE8}"/>
                </a:ext>
              </a:extLst>
            </p:cNvPr>
            <p:cNvSpPr txBox="1"/>
            <p:nvPr/>
          </p:nvSpPr>
          <p:spPr>
            <a:xfrm>
              <a:off x="1335561" y="3093208"/>
              <a:ext cx="534121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SET3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D36C05D-6F5E-F945-8CF9-7080DDA134AC}"/>
                </a:ext>
              </a:extLst>
            </p:cNvPr>
            <p:cNvSpPr txBox="1"/>
            <p:nvPr/>
          </p:nvSpPr>
          <p:spPr>
            <a:xfrm>
              <a:off x="1335561" y="3719711"/>
              <a:ext cx="534121" cy="307777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SET5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CBBAD4F7-A853-F947-A494-9F791A99FE89}"/>
                </a:ext>
              </a:extLst>
            </p:cNvPr>
            <p:cNvSpPr txBox="1"/>
            <p:nvPr/>
          </p:nvSpPr>
          <p:spPr>
            <a:xfrm>
              <a:off x="1335561" y="3560115"/>
              <a:ext cx="53412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SET4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33D43B49-0EF8-E14F-BEED-8BDA7216409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5691" r="18618"/>
            <a:stretch/>
          </p:blipFill>
          <p:spPr>
            <a:xfrm>
              <a:off x="4002287" y="881098"/>
              <a:ext cx="316952" cy="5635223"/>
            </a:xfrm>
            <a:prstGeom prst="rect">
              <a:avLst/>
            </a:prstGeom>
          </p:spPr>
        </p:pic>
      </p:grpSp>
      <p:pic>
        <p:nvPicPr>
          <p:cNvPr id="18" name="Picture 17">
            <a:extLst>
              <a:ext uri="{FF2B5EF4-FFF2-40B4-BE49-F238E27FC236}">
                <a16:creationId xmlns:a16="http://schemas.microsoft.com/office/drawing/2014/main" id="{7762B216-B070-7749-82AC-F8481731C86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0910" t="55462" r="403"/>
          <a:stretch/>
        </p:blipFill>
        <p:spPr>
          <a:xfrm>
            <a:off x="6252116" y="2614346"/>
            <a:ext cx="1040781" cy="2509834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93FDB582-B896-4648-8BA7-9A15D0FC0982}"/>
              </a:ext>
            </a:extLst>
          </p:cNvPr>
          <p:cNvSpPr txBox="1"/>
          <p:nvPr/>
        </p:nvSpPr>
        <p:spPr>
          <a:xfrm>
            <a:off x="7719646" y="2358483"/>
            <a:ext cx="15234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Boxplot/Violin</a:t>
            </a:r>
          </a:p>
          <a:p>
            <a:r>
              <a:rPr lang="en-US" dirty="0"/>
              <a:t> of LFC dist.</a:t>
            </a:r>
          </a:p>
        </p:txBody>
      </p:sp>
    </p:spTree>
    <p:extLst>
      <p:ext uri="{BB962C8B-B14F-4D97-AF65-F5344CB8AC3E}">
        <p14:creationId xmlns:p14="http://schemas.microsoft.com/office/powerpoint/2010/main" val="3373223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0B7403-6EFC-4B44-A399-E90C4AA342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6CFCE6-B2D5-124B-9E27-71B3311264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are genes bound by ELT-2 differentially expressed in the absence of ELT-2?</a:t>
            </a:r>
          </a:p>
          <a:p>
            <a:r>
              <a:rPr lang="en-US" dirty="0"/>
              <a:t>How are transcription factors bound by ELT-2 differentially expressed in the absence of ELT-2?</a:t>
            </a:r>
          </a:p>
        </p:txBody>
      </p:sp>
    </p:spTree>
    <p:extLst>
      <p:ext uri="{BB962C8B-B14F-4D97-AF65-F5344CB8AC3E}">
        <p14:creationId xmlns:p14="http://schemas.microsoft.com/office/powerpoint/2010/main" val="4205251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FAD1A-78F5-674F-A9A3-8DFC8BC49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1A5D4-BDE6-EF4B-BA3B-C2F2AE6F82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Access </a:t>
            </a:r>
            <a:r>
              <a:rPr lang="en-US" i="1" dirty="0"/>
              <a:t>elt-2 </a:t>
            </a:r>
            <a:r>
              <a:rPr lang="en-US" dirty="0"/>
              <a:t>(-) vs </a:t>
            </a:r>
            <a:r>
              <a:rPr lang="en-US" dirty="0" err="1"/>
              <a:t>wt</a:t>
            </a:r>
            <a:r>
              <a:rPr lang="en-US" dirty="0"/>
              <a:t> RNA-seq in L1 stage</a:t>
            </a:r>
          </a:p>
          <a:p>
            <a:pPr lvl="1"/>
            <a:r>
              <a:rPr lang="en-US" dirty="0"/>
              <a:t>Dineen and Osborne Nishimura et al., </a:t>
            </a:r>
            <a:r>
              <a:rPr lang="en-US" i="1" dirty="0"/>
              <a:t>Dev. Bio.</a:t>
            </a:r>
            <a:r>
              <a:rPr lang="en-US" dirty="0"/>
              <a:t> (2018)</a:t>
            </a:r>
          </a:p>
          <a:p>
            <a:pPr lvl="1"/>
            <a:r>
              <a:rPr lang="en-US" dirty="0"/>
              <a:t>Generate </a:t>
            </a:r>
            <a:r>
              <a:rPr lang="en-US" dirty="0" err="1"/>
              <a:t>rlog</a:t>
            </a:r>
            <a:r>
              <a:rPr lang="en-US" dirty="0"/>
              <a:t> stabilized read counts</a:t>
            </a:r>
          </a:p>
          <a:p>
            <a:r>
              <a:rPr lang="en-US" dirty="0"/>
              <a:t>Access ELT-2 </a:t>
            </a:r>
            <a:r>
              <a:rPr lang="en-US" dirty="0" err="1"/>
              <a:t>ChIP</a:t>
            </a:r>
            <a:r>
              <a:rPr lang="en-US" dirty="0"/>
              <a:t>-seq in L1 stage</a:t>
            </a:r>
          </a:p>
          <a:p>
            <a:r>
              <a:rPr lang="en-US" dirty="0"/>
              <a:t>Access wTF3.0 transcription factor list</a:t>
            </a:r>
          </a:p>
          <a:p>
            <a:r>
              <a:rPr lang="en-US" dirty="0"/>
              <a:t>Subset expression list for genes bound in L1 stage</a:t>
            </a:r>
          </a:p>
          <a:p>
            <a:r>
              <a:rPr lang="en-US" dirty="0"/>
              <a:t>Subset expression list for genes </a:t>
            </a:r>
            <a:r>
              <a:rPr lang="en-US" dirty="0" err="1"/>
              <a:t>bount</a:t>
            </a:r>
            <a:r>
              <a:rPr lang="en-US" dirty="0"/>
              <a:t> in L1 stage and present in wTF3.0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044430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4FD99D-963B-CE4C-BC3C-2A2AAE2DC1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manipulation and plotting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5DD77-D9B9-A04B-AE75-3D8EEA0630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Perform row normalization to asses direction of differential expression </a:t>
            </a:r>
          </a:p>
          <a:p>
            <a:r>
              <a:rPr lang="en-US" dirty="0"/>
              <a:t>Use variance threshold across row to subset highly changing genes</a:t>
            </a:r>
          </a:p>
          <a:p>
            <a:r>
              <a:rPr lang="en-US" dirty="0"/>
              <a:t>Use </a:t>
            </a:r>
            <a:r>
              <a:rPr lang="en-US" dirty="0" err="1"/>
              <a:t>pheatmap</a:t>
            </a:r>
            <a:r>
              <a:rPr lang="en-US" dirty="0"/>
              <a:t>() to plot gene sets</a:t>
            </a:r>
          </a:p>
        </p:txBody>
      </p:sp>
    </p:spTree>
    <p:extLst>
      <p:ext uri="{BB962C8B-B14F-4D97-AF65-F5344CB8AC3E}">
        <p14:creationId xmlns:p14="http://schemas.microsoft.com/office/powerpoint/2010/main" val="17077250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6D75D201-3E8C-BA4B-BC20-B31891F6D3A9}"/>
              </a:ext>
            </a:extLst>
          </p:cNvPr>
          <p:cNvGrpSpPr/>
          <p:nvPr/>
        </p:nvGrpSpPr>
        <p:grpSpPr>
          <a:xfrm>
            <a:off x="810488" y="584369"/>
            <a:ext cx="7523025" cy="5689263"/>
            <a:chOff x="920750" y="443468"/>
            <a:chExt cx="7523025" cy="568926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BB3ABE03-4955-C64E-9D12-822B8F6111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19475"/>
            <a:stretch/>
          </p:blipFill>
          <p:spPr>
            <a:xfrm>
              <a:off x="920750" y="812800"/>
              <a:ext cx="5803900" cy="46736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F3DAB4BC-128F-4E4A-AC2A-6869818358BD}"/>
                </a:ext>
              </a:extLst>
            </p:cNvPr>
            <p:cNvSpPr txBox="1"/>
            <p:nvPr/>
          </p:nvSpPr>
          <p:spPr>
            <a:xfrm>
              <a:off x="6724650" y="1460500"/>
              <a:ext cx="171912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Row Normalized</a:t>
              </a:r>
            </a:p>
            <a:p>
              <a:r>
                <a:rPr lang="en-US" dirty="0" err="1"/>
                <a:t>rlog</a:t>
              </a:r>
              <a:r>
                <a:rPr lang="en-US" dirty="0"/>
                <a:t> Counts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26DC7AA4-2885-F249-9CF1-B522530A9A6B}"/>
                </a:ext>
              </a:extLst>
            </p:cNvPr>
            <p:cNvSpPr txBox="1"/>
            <p:nvPr/>
          </p:nvSpPr>
          <p:spPr>
            <a:xfrm>
              <a:off x="1828799" y="5486400"/>
              <a:ext cx="11135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Wild Type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A89764B8-31E2-8E42-9E1A-6157379CB122}"/>
                </a:ext>
              </a:extLst>
            </p:cNvPr>
            <p:cNvSpPr txBox="1"/>
            <p:nvPr/>
          </p:nvSpPr>
          <p:spPr>
            <a:xfrm>
              <a:off x="3458425" y="5486400"/>
              <a:ext cx="14492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ELT-2 Deleted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03DC5B62-3541-6744-8F01-17407FCE7D4E}"/>
                </a:ext>
              </a:extLst>
            </p:cNvPr>
            <p:cNvSpPr txBox="1"/>
            <p:nvPr/>
          </p:nvSpPr>
          <p:spPr>
            <a:xfrm>
              <a:off x="5042609" y="5486400"/>
              <a:ext cx="122405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ELT-2/ELT-7</a:t>
              </a:r>
            </a:p>
            <a:p>
              <a:pPr algn="ctr"/>
              <a:r>
                <a:rPr lang="en-US" dirty="0"/>
                <a:t>Deleted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37D20ABE-B29A-7141-BC6D-B9FBCB0EFB80}"/>
                </a:ext>
              </a:extLst>
            </p:cNvPr>
            <p:cNvSpPr txBox="1"/>
            <p:nvPr/>
          </p:nvSpPr>
          <p:spPr>
            <a:xfrm>
              <a:off x="1733909" y="443468"/>
              <a:ext cx="44463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Differential Expression of ELT-2 Bound Genes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402582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AA8F1E1D-E26E-5448-A3AC-3AF72B6CF15B}"/>
              </a:ext>
            </a:extLst>
          </p:cNvPr>
          <p:cNvGrpSpPr/>
          <p:nvPr/>
        </p:nvGrpSpPr>
        <p:grpSpPr>
          <a:xfrm>
            <a:off x="32233" y="1051565"/>
            <a:ext cx="9079535" cy="4754871"/>
            <a:chOff x="64465" y="623352"/>
            <a:chExt cx="9079535" cy="4754871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E8237907-FC46-E446-B781-3C3751571D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29127"/>
            <a:stretch/>
          </p:blipFill>
          <p:spPr>
            <a:xfrm>
              <a:off x="64465" y="1024560"/>
              <a:ext cx="7554179" cy="3675456"/>
            </a:xfrm>
            <a:prstGeom prst="rect">
              <a:avLst/>
            </a:prstGeom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584AB58-CE71-FE47-94A9-457D717C2354}"/>
                </a:ext>
              </a:extLst>
            </p:cNvPr>
            <p:cNvSpPr txBox="1"/>
            <p:nvPr/>
          </p:nvSpPr>
          <p:spPr>
            <a:xfrm>
              <a:off x="7424875" y="1857315"/>
              <a:ext cx="171912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Row Normalized</a:t>
              </a:r>
            </a:p>
            <a:p>
              <a:r>
                <a:rPr lang="en-US" dirty="0" err="1"/>
                <a:t>rlog</a:t>
              </a:r>
              <a:r>
                <a:rPr lang="en-US" dirty="0"/>
                <a:t> Counts</a:t>
              </a:r>
            </a:p>
          </p:txBody>
        </p: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63BCBC6-70C6-E945-BBD2-0C0B5B2583CA}"/>
                </a:ext>
              </a:extLst>
            </p:cNvPr>
            <p:cNvSpPr txBox="1"/>
            <p:nvPr/>
          </p:nvSpPr>
          <p:spPr>
            <a:xfrm>
              <a:off x="1285629" y="4731892"/>
              <a:ext cx="111357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Wild Type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AFDBA13-38F3-FA40-A79B-59584C751B40}"/>
                </a:ext>
              </a:extLst>
            </p:cNvPr>
            <p:cNvSpPr txBox="1"/>
            <p:nvPr/>
          </p:nvSpPr>
          <p:spPr>
            <a:xfrm>
              <a:off x="3122757" y="4731892"/>
              <a:ext cx="144924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ELT-2 Deleted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E698988-EA0B-A84A-89B0-D6B4553A5372}"/>
                </a:ext>
              </a:extLst>
            </p:cNvPr>
            <p:cNvSpPr txBox="1"/>
            <p:nvPr/>
          </p:nvSpPr>
          <p:spPr>
            <a:xfrm>
              <a:off x="4930691" y="4731892"/>
              <a:ext cx="1224053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dirty="0"/>
                <a:t>ELT-2/ELT-7</a:t>
              </a:r>
            </a:p>
            <a:p>
              <a:pPr algn="ctr"/>
              <a:r>
                <a:rPr lang="en-US" dirty="0"/>
                <a:t>Deleted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04A80A65-74E8-B24E-8F4E-BEAC03C93219}"/>
                </a:ext>
              </a:extLst>
            </p:cNvPr>
            <p:cNvSpPr txBox="1"/>
            <p:nvPr/>
          </p:nvSpPr>
          <p:spPr>
            <a:xfrm>
              <a:off x="811416" y="623352"/>
              <a:ext cx="5834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/>
                <a:t>Differential Expression of ELT-2 Bound Transcription Factors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636761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14B39857-4540-B34B-A04A-7CD4704404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568" y="1377511"/>
            <a:ext cx="4341433" cy="4341433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6E7AF0F1-F4CB-354A-9D7B-6BE1B7FE3750}"/>
              </a:ext>
            </a:extLst>
          </p:cNvPr>
          <p:cNvSpPr txBox="1"/>
          <p:nvPr/>
        </p:nvSpPr>
        <p:spPr>
          <a:xfrm>
            <a:off x="786965" y="693428"/>
            <a:ext cx="2854378" cy="7155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350" dirty="0"/>
              <a:t>Genes with significant differential expression in any pairwise comparison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7A8ED5E9-4B8B-3244-A388-BCA2FA2620D7}"/>
              </a:ext>
            </a:extLst>
          </p:cNvPr>
          <p:cNvSpPr txBox="1"/>
          <p:nvPr/>
        </p:nvSpPr>
        <p:spPr>
          <a:xfrm>
            <a:off x="3831022" y="2559927"/>
            <a:ext cx="957754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200" b="1" dirty="0"/>
              <a:t>Row Scaled </a:t>
            </a:r>
            <a:r>
              <a:rPr lang="en-US" sz="1200" b="1" dirty="0" err="1"/>
              <a:t>rlog</a:t>
            </a:r>
            <a:r>
              <a:rPr lang="en-US" sz="1200" b="1" dirty="0"/>
              <a:t> Counts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B1FD458-E532-7749-8335-743BC69D4233}"/>
              </a:ext>
            </a:extLst>
          </p:cNvPr>
          <p:cNvGrpSpPr/>
          <p:nvPr/>
        </p:nvGrpSpPr>
        <p:grpSpPr>
          <a:xfrm>
            <a:off x="1016203" y="5520926"/>
            <a:ext cx="2469936" cy="524310"/>
            <a:chOff x="1016203" y="5520926"/>
            <a:chExt cx="2469936" cy="524310"/>
          </a:xfrm>
        </p:grpSpPr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2CA74F7F-D02F-154C-912D-4E2616D002D8}"/>
                </a:ext>
              </a:extLst>
            </p:cNvPr>
            <p:cNvGrpSpPr/>
            <p:nvPr/>
          </p:nvGrpSpPr>
          <p:grpSpPr>
            <a:xfrm>
              <a:off x="1016203" y="5527099"/>
              <a:ext cx="520028" cy="358905"/>
              <a:chOff x="1670197" y="6025452"/>
              <a:chExt cx="693371" cy="478540"/>
            </a:xfrm>
          </p:grpSpPr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4D5FFB4C-4C3B-F442-B37D-C9A272F6B8E8}"/>
                  </a:ext>
                </a:extLst>
              </p:cNvPr>
              <p:cNvSpPr txBox="1"/>
              <p:nvPr/>
            </p:nvSpPr>
            <p:spPr>
              <a:xfrm>
                <a:off x="1714880" y="6103883"/>
                <a:ext cx="604003" cy="4001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350" dirty="0"/>
                  <a:t>WT</a:t>
                </a:r>
              </a:p>
            </p:txBody>
          </p:sp>
          <p:cxnSp>
            <p:nvCxnSpPr>
              <p:cNvPr id="33" name="Straight Connector 32">
                <a:extLst>
                  <a:ext uri="{FF2B5EF4-FFF2-40B4-BE49-F238E27FC236}">
                    <a16:creationId xmlns:a16="http://schemas.microsoft.com/office/drawing/2014/main" id="{A34B1109-9572-DB44-A982-44EDEF60EC16}"/>
                  </a:ext>
                </a:extLst>
              </p:cNvPr>
              <p:cNvCxnSpPr/>
              <p:nvPr/>
            </p:nvCxnSpPr>
            <p:spPr>
              <a:xfrm>
                <a:off x="1670197" y="6025452"/>
                <a:ext cx="693371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38821EC-B3F5-724E-98BD-E72754187B37}"/>
                </a:ext>
              </a:extLst>
            </p:cNvPr>
            <p:cNvSpPr txBox="1"/>
            <p:nvPr/>
          </p:nvSpPr>
          <p:spPr>
            <a:xfrm>
              <a:off x="1702794" y="5643794"/>
              <a:ext cx="520028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/>
                <a:t>elt7D</a:t>
              </a:r>
            </a:p>
          </p:txBody>
        </p:sp>
        <p:cxnSp>
          <p:nvCxnSpPr>
            <p:cNvPr id="35" name="Straight Connector 34">
              <a:extLst>
                <a:ext uri="{FF2B5EF4-FFF2-40B4-BE49-F238E27FC236}">
                  <a16:creationId xmlns:a16="http://schemas.microsoft.com/office/drawing/2014/main" id="{F6E23307-E5A2-694A-BF39-7F5C68F215DB}"/>
                </a:ext>
              </a:extLst>
            </p:cNvPr>
            <p:cNvCxnSpPr/>
            <p:nvPr/>
          </p:nvCxnSpPr>
          <p:spPr>
            <a:xfrm>
              <a:off x="1667322" y="5527099"/>
              <a:ext cx="52002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502D5571-881C-2941-A1F0-8720C793D37E}"/>
                </a:ext>
              </a:extLst>
            </p:cNvPr>
            <p:cNvSpPr txBox="1"/>
            <p:nvPr/>
          </p:nvSpPr>
          <p:spPr>
            <a:xfrm>
              <a:off x="2316320" y="5643794"/>
              <a:ext cx="520028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/>
                <a:t>elt2D</a:t>
              </a:r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AF751847-205A-7F42-B0D7-39FE4A445967}"/>
                </a:ext>
              </a:extLst>
            </p:cNvPr>
            <p:cNvCxnSpPr/>
            <p:nvPr/>
          </p:nvCxnSpPr>
          <p:spPr>
            <a:xfrm>
              <a:off x="2280848" y="5527099"/>
              <a:ext cx="52002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D48088C7-68CB-DE41-A54E-341AEDECED4B}"/>
                </a:ext>
              </a:extLst>
            </p:cNvPr>
            <p:cNvSpPr txBox="1"/>
            <p:nvPr/>
          </p:nvSpPr>
          <p:spPr>
            <a:xfrm>
              <a:off x="2966111" y="5629738"/>
              <a:ext cx="520028" cy="4154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dirty="0"/>
                <a:t>elt2D;</a:t>
              </a:r>
            </a:p>
            <a:p>
              <a:r>
                <a:rPr lang="en-US" sz="1050" dirty="0"/>
                <a:t>elt7D</a:t>
              </a:r>
            </a:p>
          </p:txBody>
        </p:sp>
        <p:cxnSp>
          <p:nvCxnSpPr>
            <p:cNvPr id="40" name="Straight Connector 39">
              <a:extLst>
                <a:ext uri="{FF2B5EF4-FFF2-40B4-BE49-F238E27FC236}">
                  <a16:creationId xmlns:a16="http://schemas.microsoft.com/office/drawing/2014/main" id="{4ECBBFC5-53DE-E649-BDC5-32341406439E}"/>
                </a:ext>
              </a:extLst>
            </p:cNvPr>
            <p:cNvCxnSpPr/>
            <p:nvPr/>
          </p:nvCxnSpPr>
          <p:spPr>
            <a:xfrm>
              <a:off x="2938522" y="5520926"/>
              <a:ext cx="520028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78F1F42E-B0D4-8449-A59D-0327B2A7D34F}"/>
              </a:ext>
            </a:extLst>
          </p:cNvPr>
          <p:cNvGrpSpPr/>
          <p:nvPr/>
        </p:nvGrpSpPr>
        <p:grpSpPr>
          <a:xfrm>
            <a:off x="4920303" y="876410"/>
            <a:ext cx="3127606" cy="4341433"/>
            <a:chOff x="4777035" y="465760"/>
            <a:chExt cx="3550486" cy="4928432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C1FE977F-A587-754B-A1BC-1D784A8D184F}"/>
                </a:ext>
              </a:extLst>
            </p:cNvPr>
            <p:cNvGrpSpPr/>
            <p:nvPr/>
          </p:nvGrpSpPr>
          <p:grpSpPr>
            <a:xfrm>
              <a:off x="4777035" y="903280"/>
              <a:ext cx="3181103" cy="4490912"/>
              <a:chOff x="4777035" y="903280"/>
              <a:chExt cx="3181103" cy="4490912"/>
            </a:xfrm>
          </p:grpSpPr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E50CF245-8785-7A4B-802C-35D1AFABFD6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t="12490" r="19872" b="11970"/>
              <a:stretch/>
            </p:blipFill>
            <p:spPr>
              <a:xfrm rot="5400000">
                <a:off x="4407757" y="1843811"/>
                <a:ext cx="4490912" cy="2609850"/>
              </a:xfrm>
              <a:prstGeom prst="rect">
                <a:avLst/>
              </a:prstGeom>
            </p:spPr>
          </p:pic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FE910EEC-3914-A14F-8CB3-FE763E3457AF}"/>
                  </a:ext>
                </a:extLst>
              </p:cNvPr>
              <p:cNvSpPr txBox="1"/>
              <p:nvPr/>
            </p:nvSpPr>
            <p:spPr>
              <a:xfrm>
                <a:off x="4777035" y="1677473"/>
                <a:ext cx="56938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latin typeface="Helvetica" pitchFamily="2" charset="0"/>
                  </a:rPr>
                  <a:t>SET1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F0726EED-8F0C-CB4E-8E74-07F9E2252393}"/>
                  </a:ext>
                </a:extLst>
              </p:cNvPr>
              <p:cNvSpPr txBox="1"/>
              <p:nvPr/>
            </p:nvSpPr>
            <p:spPr>
              <a:xfrm>
                <a:off x="4777035" y="2307685"/>
                <a:ext cx="56938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latin typeface="Helvetica" pitchFamily="2" charset="0"/>
                  </a:rPr>
                  <a:t>SET2</a:t>
                </a:r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D7D0489-148C-5743-9648-1102707D2A49}"/>
                  </a:ext>
                </a:extLst>
              </p:cNvPr>
              <p:cNvSpPr txBox="1"/>
              <p:nvPr/>
            </p:nvSpPr>
            <p:spPr>
              <a:xfrm>
                <a:off x="4777035" y="2937897"/>
                <a:ext cx="56938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latin typeface="Helvetica" pitchFamily="2" charset="0"/>
                  </a:rPr>
                  <a:t>SET3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CAFD175-B068-C54B-96BB-2C6A20FF2E3E}"/>
                  </a:ext>
                </a:extLst>
              </p:cNvPr>
              <p:cNvSpPr txBox="1"/>
              <p:nvPr/>
            </p:nvSpPr>
            <p:spPr>
              <a:xfrm>
                <a:off x="4777035" y="3568109"/>
                <a:ext cx="56938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latin typeface="Helvetica" pitchFamily="2" charset="0"/>
                  </a:rPr>
                  <a:t>SET4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76522FA6-7063-5044-B3A9-8692003567B3}"/>
                  </a:ext>
                </a:extLst>
              </p:cNvPr>
              <p:cNvSpPr txBox="1"/>
              <p:nvPr/>
            </p:nvSpPr>
            <p:spPr>
              <a:xfrm>
                <a:off x="4777035" y="4198321"/>
                <a:ext cx="56938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latin typeface="Helvetica" pitchFamily="2" charset="0"/>
                  </a:rPr>
                  <a:t>SET5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23FB43ED-9FA6-3A4C-8CF3-6D6FD011B863}"/>
                  </a:ext>
                </a:extLst>
              </p:cNvPr>
              <p:cNvSpPr txBox="1"/>
              <p:nvPr/>
            </p:nvSpPr>
            <p:spPr>
              <a:xfrm>
                <a:off x="4777035" y="4828531"/>
                <a:ext cx="569387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200" dirty="0">
                    <a:latin typeface="Helvetica" pitchFamily="2" charset="0"/>
                  </a:rPr>
                  <a:t>SET6</a:t>
                </a:r>
              </a:p>
            </p:txBody>
          </p:sp>
        </p:grpSp>
        <p:pic>
          <p:nvPicPr>
            <p:cNvPr id="47" name="Picture 46">
              <a:extLst>
                <a:ext uri="{FF2B5EF4-FFF2-40B4-BE49-F238E27FC236}">
                  <a16:creationId xmlns:a16="http://schemas.microsoft.com/office/drawing/2014/main" id="{26F9EA3B-D66B-1547-8750-8B50BA243A4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7484" t="338" r="32769" b="86483"/>
            <a:stretch/>
          </p:blipFill>
          <p:spPr>
            <a:xfrm>
              <a:off x="4978905" y="465760"/>
              <a:ext cx="3348616" cy="45533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2006097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F9BDC1D9-632A-634C-B31C-EA1118F89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1721" y="1326890"/>
            <a:ext cx="4572000" cy="4572000"/>
          </a:xfrm>
          <a:prstGeom prst="rect">
            <a:avLst/>
          </a:prstGeom>
        </p:spPr>
      </p:pic>
      <p:grpSp>
        <p:nvGrpSpPr>
          <p:cNvPr id="43" name="Group 42">
            <a:extLst>
              <a:ext uri="{FF2B5EF4-FFF2-40B4-BE49-F238E27FC236}">
                <a16:creationId xmlns:a16="http://schemas.microsoft.com/office/drawing/2014/main" id="{BC79620B-979E-E24A-80ED-BE2575EC08DC}"/>
              </a:ext>
            </a:extLst>
          </p:cNvPr>
          <p:cNvGrpSpPr/>
          <p:nvPr/>
        </p:nvGrpSpPr>
        <p:grpSpPr>
          <a:xfrm>
            <a:off x="4593723" y="945069"/>
            <a:ext cx="4461959" cy="3930773"/>
            <a:chOff x="4670765" y="167300"/>
            <a:chExt cx="4461959" cy="3930773"/>
          </a:xfrm>
        </p:grpSpPr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7CF1251F-9DC1-2B44-B2A9-A65D65D664D4}"/>
                </a:ext>
              </a:extLst>
            </p:cNvPr>
            <p:cNvSpPr txBox="1"/>
            <p:nvPr/>
          </p:nvSpPr>
          <p:spPr>
            <a:xfrm>
              <a:off x="4670765" y="769076"/>
              <a:ext cx="5693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Helvetica" pitchFamily="2" charset="0"/>
                </a:rPr>
                <a:t>SET1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EACBA77-B16D-844C-BB71-760754E80DFD}"/>
                </a:ext>
              </a:extLst>
            </p:cNvPr>
            <p:cNvSpPr txBox="1"/>
            <p:nvPr/>
          </p:nvSpPr>
          <p:spPr>
            <a:xfrm>
              <a:off x="4670765" y="1334742"/>
              <a:ext cx="5693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Helvetica" pitchFamily="2" charset="0"/>
                </a:rPr>
                <a:t>SET2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FB23DC6-E1EF-D840-9CF7-28CC65538DA0}"/>
                </a:ext>
              </a:extLst>
            </p:cNvPr>
            <p:cNvSpPr txBox="1"/>
            <p:nvPr/>
          </p:nvSpPr>
          <p:spPr>
            <a:xfrm>
              <a:off x="4670765" y="1900408"/>
              <a:ext cx="5693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Helvetica" pitchFamily="2" charset="0"/>
                </a:rPr>
                <a:t>SET3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2B2F0AA-26F2-364B-A183-473EA124F114}"/>
                </a:ext>
              </a:extLst>
            </p:cNvPr>
            <p:cNvSpPr txBox="1"/>
            <p:nvPr/>
          </p:nvSpPr>
          <p:spPr>
            <a:xfrm>
              <a:off x="4670765" y="2466074"/>
              <a:ext cx="5693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Helvetica" pitchFamily="2" charset="0"/>
                </a:rPr>
                <a:t>SET4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03B4CD1-9296-AD46-B128-8B67C2B718F6}"/>
                </a:ext>
              </a:extLst>
            </p:cNvPr>
            <p:cNvSpPr txBox="1"/>
            <p:nvPr/>
          </p:nvSpPr>
          <p:spPr>
            <a:xfrm>
              <a:off x="4670765" y="3031740"/>
              <a:ext cx="5693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Helvetica" pitchFamily="2" charset="0"/>
                </a:rPr>
                <a:t>SET5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988AE234-02A3-AB4E-8994-A3AB8DA95FFF}"/>
                </a:ext>
              </a:extLst>
            </p:cNvPr>
            <p:cNvSpPr txBox="1"/>
            <p:nvPr/>
          </p:nvSpPr>
          <p:spPr>
            <a:xfrm>
              <a:off x="4670765" y="3597405"/>
              <a:ext cx="56938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latin typeface="Helvetica" pitchFamily="2" charset="0"/>
                </a:rPr>
                <a:t>SET6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211FC3BF-89CB-CC48-A056-556ACA4190EA}"/>
                </a:ext>
              </a:extLst>
            </p:cNvPr>
            <p:cNvSpPr txBox="1"/>
            <p:nvPr/>
          </p:nvSpPr>
          <p:spPr>
            <a:xfrm>
              <a:off x="5103331" y="202356"/>
              <a:ext cx="963725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Helvetica" pitchFamily="2" charset="0"/>
                </a:rPr>
                <a:t>Not Changing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F8C15058-D6FF-E345-ACF0-F6C4EE4AACD7}"/>
                </a:ext>
              </a:extLst>
            </p:cNvPr>
            <p:cNvSpPr txBox="1"/>
            <p:nvPr/>
          </p:nvSpPr>
          <p:spPr>
            <a:xfrm>
              <a:off x="5930804" y="202356"/>
              <a:ext cx="78899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Helvetica" pitchFamily="2" charset="0"/>
                </a:rPr>
                <a:t>Embryonic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18452EFB-9C31-B040-A3D8-9F6DD860BEB2}"/>
                </a:ext>
              </a:extLst>
            </p:cNvPr>
            <p:cNvSpPr txBox="1"/>
            <p:nvPr/>
          </p:nvSpPr>
          <p:spPr>
            <a:xfrm>
              <a:off x="6635156" y="202356"/>
              <a:ext cx="77296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Helvetica" pitchFamily="2" charset="0"/>
                </a:rPr>
                <a:t>Increasing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6B14B40D-6992-0040-B45F-3B9BD66C20A2}"/>
                </a:ext>
              </a:extLst>
            </p:cNvPr>
            <p:cNvSpPr txBox="1"/>
            <p:nvPr/>
          </p:nvSpPr>
          <p:spPr>
            <a:xfrm>
              <a:off x="7408125" y="202356"/>
              <a:ext cx="532518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Helvetica" pitchFamily="2" charset="0"/>
                </a:rPr>
                <a:t>Larval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91419A12-DD7F-DE4C-8EEE-4E0A0CDDB7EA}"/>
                </a:ext>
              </a:extLst>
            </p:cNvPr>
            <p:cNvSpPr txBox="1"/>
            <p:nvPr/>
          </p:nvSpPr>
          <p:spPr>
            <a:xfrm>
              <a:off x="8313710" y="167300"/>
              <a:ext cx="623889" cy="2462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000" dirty="0">
                  <a:latin typeface="Helvetica" pitchFamily="2" charset="0"/>
                </a:rPr>
                <a:t>L3 High</a:t>
              </a:r>
            </a:p>
          </p:txBody>
        </p: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D82D73D4-7C9B-0C49-8B3A-A635A4508B68}"/>
                </a:ext>
              </a:extLst>
            </p:cNvPr>
            <p:cNvGrpSpPr/>
            <p:nvPr/>
          </p:nvGrpSpPr>
          <p:grpSpPr>
            <a:xfrm>
              <a:off x="5114355" y="360742"/>
              <a:ext cx="4018369" cy="3737331"/>
              <a:chOff x="5114355" y="360742"/>
              <a:chExt cx="4018369" cy="3737331"/>
            </a:xfrm>
          </p:grpSpPr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EE69CAAD-E480-C446-94A8-162984621359}"/>
                  </a:ext>
                </a:extLst>
              </p:cNvPr>
              <p:cNvGrpSpPr/>
              <p:nvPr/>
            </p:nvGrpSpPr>
            <p:grpSpPr>
              <a:xfrm>
                <a:off x="5189107" y="485212"/>
                <a:ext cx="3844971" cy="3612861"/>
                <a:chOff x="4292825" y="1711582"/>
                <a:chExt cx="6063154" cy="1767996"/>
              </a:xfrm>
            </p:grpSpPr>
            <p:pic>
              <p:nvPicPr>
                <p:cNvPr id="8" name="Picture 7">
                  <a:extLst>
                    <a:ext uri="{FF2B5EF4-FFF2-40B4-BE49-F238E27FC236}">
                      <a16:creationId xmlns:a16="http://schemas.microsoft.com/office/drawing/2014/main" id="{84AE5884-79D3-8B4E-A9A0-4FFEB029289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/>
                <a:srcRect l="7867" t="6912" r="17505" b="11357"/>
                <a:stretch/>
              </p:blipFill>
              <p:spPr>
                <a:xfrm rot="5400000">
                  <a:off x="4005615" y="1998792"/>
                  <a:ext cx="1767995" cy="1193575"/>
                </a:xfrm>
                <a:prstGeom prst="rect">
                  <a:avLst/>
                </a:prstGeom>
              </p:spPr>
            </p:pic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8574084F-B3C2-FD47-9374-45037F90256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7867" t="6557" r="17505" b="11712"/>
                <a:stretch/>
              </p:blipFill>
              <p:spPr>
                <a:xfrm rot="5400000">
                  <a:off x="5199191" y="1998791"/>
                  <a:ext cx="1767993" cy="1193575"/>
                </a:xfrm>
                <a:prstGeom prst="rect">
                  <a:avLst/>
                </a:prstGeom>
              </p:spPr>
            </p:pic>
            <p:pic>
              <p:nvPicPr>
                <p:cNvPr id="11" name="Picture 10">
                  <a:extLst>
                    <a:ext uri="{FF2B5EF4-FFF2-40B4-BE49-F238E27FC236}">
                      <a16:creationId xmlns:a16="http://schemas.microsoft.com/office/drawing/2014/main" id="{48EF7F44-40D3-A14C-8B91-787B5142B6B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l="7867" t="6817" r="17505" b="11451"/>
                <a:stretch/>
              </p:blipFill>
              <p:spPr>
                <a:xfrm rot="5400000">
                  <a:off x="6392766" y="1998795"/>
                  <a:ext cx="1767992" cy="1193574"/>
                </a:xfrm>
                <a:prstGeom prst="rect">
                  <a:avLst/>
                </a:prstGeom>
              </p:spPr>
            </p:pic>
            <p:pic>
              <p:nvPicPr>
                <p:cNvPr id="12" name="Picture 11">
                  <a:extLst>
                    <a:ext uri="{FF2B5EF4-FFF2-40B4-BE49-F238E27FC236}">
                      <a16:creationId xmlns:a16="http://schemas.microsoft.com/office/drawing/2014/main" id="{D3030F1D-1639-9F4B-9D39-1989BBD515C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7867" t="6524" r="17505" b="11745"/>
                <a:stretch/>
              </p:blipFill>
              <p:spPr>
                <a:xfrm rot="5400000">
                  <a:off x="7586340" y="1998792"/>
                  <a:ext cx="1767994" cy="1193575"/>
                </a:xfrm>
                <a:prstGeom prst="rect">
                  <a:avLst/>
                </a:prstGeom>
              </p:spPr>
            </p:pic>
            <p:pic>
              <p:nvPicPr>
                <p:cNvPr id="13" name="Picture 12">
                  <a:extLst>
                    <a:ext uri="{FF2B5EF4-FFF2-40B4-BE49-F238E27FC236}">
                      <a16:creationId xmlns:a16="http://schemas.microsoft.com/office/drawing/2014/main" id="{738A18C4-E492-0940-BB78-36131322ED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l="7867" t="6524" r="17505" b="11745"/>
                <a:stretch/>
              </p:blipFill>
              <p:spPr>
                <a:xfrm rot="5400000">
                  <a:off x="8875196" y="1998795"/>
                  <a:ext cx="1767992" cy="1193574"/>
                </a:xfrm>
                <a:prstGeom prst="rect">
                  <a:avLst/>
                </a:prstGeom>
              </p:spPr>
            </p:pic>
          </p:grp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FE10D7C-BC5D-C747-97A6-1C503315F732}"/>
                  </a:ext>
                </a:extLst>
              </p:cNvPr>
              <p:cNvSpPr txBox="1"/>
              <p:nvPr/>
            </p:nvSpPr>
            <p:spPr>
              <a:xfrm>
                <a:off x="5114355" y="360742"/>
                <a:ext cx="227948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dirty="0">
                    <a:latin typeface="Helvetica" pitchFamily="2" charset="0"/>
                  </a:rPr>
                  <a:t>0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A7006D71-BD11-734C-9E13-4C75D39AAAE9}"/>
                  </a:ext>
                </a:extLst>
              </p:cNvPr>
              <p:cNvSpPr txBox="1"/>
              <p:nvPr/>
            </p:nvSpPr>
            <p:spPr>
              <a:xfrm>
                <a:off x="5717670" y="360742"/>
                <a:ext cx="314510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dirty="0">
                    <a:latin typeface="Helvetica" pitchFamily="2" charset="0"/>
                  </a:rPr>
                  <a:t>100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173A2253-411F-934C-9654-491DF030BD6A}"/>
                  </a:ext>
                </a:extLst>
              </p:cNvPr>
              <p:cNvSpPr txBox="1"/>
              <p:nvPr/>
            </p:nvSpPr>
            <p:spPr>
              <a:xfrm>
                <a:off x="5881935" y="360742"/>
                <a:ext cx="227948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dirty="0">
                    <a:latin typeface="Helvetica" pitchFamily="2" charset="0"/>
                  </a:rPr>
                  <a:t>0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B379D72B-45DD-6A4C-A2D5-4419F98B9C4B}"/>
                  </a:ext>
                </a:extLst>
              </p:cNvPr>
              <p:cNvSpPr txBox="1"/>
              <p:nvPr/>
            </p:nvSpPr>
            <p:spPr>
              <a:xfrm>
                <a:off x="6485250" y="360742"/>
                <a:ext cx="314510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dirty="0">
                    <a:latin typeface="Helvetica" pitchFamily="2" charset="0"/>
                  </a:rPr>
                  <a:t>100</a:t>
                </a:r>
              </a:p>
            </p:txBody>
          </p:sp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58B56F4A-9A58-FF46-B4B8-B6D0491EA5D4}"/>
                  </a:ext>
                </a:extLst>
              </p:cNvPr>
              <p:cNvSpPr txBox="1"/>
              <p:nvPr/>
            </p:nvSpPr>
            <p:spPr>
              <a:xfrm>
                <a:off x="6641761" y="360742"/>
                <a:ext cx="227948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dirty="0">
                    <a:latin typeface="Helvetica" pitchFamily="2" charset="0"/>
                  </a:rPr>
                  <a:t>0</a:t>
                </a:r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ECF77F34-AB14-D741-803C-9589BCE10BDA}"/>
                  </a:ext>
                </a:extLst>
              </p:cNvPr>
              <p:cNvSpPr txBox="1"/>
              <p:nvPr/>
            </p:nvSpPr>
            <p:spPr>
              <a:xfrm>
                <a:off x="7245076" y="360742"/>
                <a:ext cx="314510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dirty="0">
                    <a:latin typeface="Helvetica" pitchFamily="2" charset="0"/>
                  </a:rPr>
                  <a:t>100</a:t>
                </a:r>
              </a:p>
            </p:txBody>
          </p:sp>
          <p:sp>
            <p:nvSpPr>
              <p:cNvPr id="38" name="TextBox 37">
                <a:extLst>
                  <a:ext uri="{FF2B5EF4-FFF2-40B4-BE49-F238E27FC236}">
                    <a16:creationId xmlns:a16="http://schemas.microsoft.com/office/drawing/2014/main" id="{23E128FB-6C89-454C-87C3-9B67A24E3EFF}"/>
                  </a:ext>
                </a:extLst>
              </p:cNvPr>
              <p:cNvSpPr txBox="1"/>
              <p:nvPr/>
            </p:nvSpPr>
            <p:spPr>
              <a:xfrm>
                <a:off x="7408791" y="360742"/>
                <a:ext cx="227948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dirty="0">
                    <a:latin typeface="Helvetica" pitchFamily="2" charset="0"/>
                  </a:rPr>
                  <a:t>0</a:t>
                </a:r>
              </a:p>
            </p:txBody>
          </p: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88DB422C-D2AE-DE43-99E1-870DAEEC4F03}"/>
                  </a:ext>
                </a:extLst>
              </p:cNvPr>
              <p:cNvSpPr txBox="1"/>
              <p:nvPr/>
            </p:nvSpPr>
            <p:spPr>
              <a:xfrm>
                <a:off x="8012106" y="360742"/>
                <a:ext cx="314510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dirty="0">
                    <a:latin typeface="Helvetica" pitchFamily="2" charset="0"/>
                  </a:rPr>
                  <a:t>100</a:t>
                </a:r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062A8639-2FC0-2746-9DF1-71BBEB261D9C}"/>
                  </a:ext>
                </a:extLst>
              </p:cNvPr>
              <p:cNvSpPr txBox="1"/>
              <p:nvPr/>
            </p:nvSpPr>
            <p:spPr>
              <a:xfrm>
                <a:off x="8214899" y="360742"/>
                <a:ext cx="227948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dirty="0">
                    <a:latin typeface="Helvetica" pitchFamily="2" charset="0"/>
                  </a:rPr>
                  <a:t>0</a:t>
                </a:r>
              </a:p>
            </p:txBody>
          </p: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EF2088DD-F249-F942-B18A-437BA3F3EADD}"/>
                  </a:ext>
                </a:extLst>
              </p:cNvPr>
              <p:cNvSpPr txBox="1"/>
              <p:nvPr/>
            </p:nvSpPr>
            <p:spPr>
              <a:xfrm>
                <a:off x="8818214" y="360742"/>
                <a:ext cx="314510" cy="18466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600" dirty="0">
                    <a:latin typeface="Helvetica" pitchFamily="2" charset="0"/>
                  </a:rPr>
                  <a:t>100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6672028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D82A1E3E-F32A-8C4E-9EB6-81921E8D00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831" r="89539"/>
          <a:stretch/>
        </p:blipFill>
        <p:spPr>
          <a:xfrm>
            <a:off x="1203977" y="938761"/>
            <a:ext cx="149085" cy="5668788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33AF388-15AC-244E-85F4-B06E667D2462}"/>
              </a:ext>
            </a:extLst>
          </p:cNvPr>
          <p:cNvSpPr txBox="1"/>
          <p:nvPr/>
        </p:nvSpPr>
        <p:spPr>
          <a:xfrm>
            <a:off x="1335561" y="3941756"/>
            <a:ext cx="534121" cy="73866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endParaRPr lang="en-US" sz="1400" dirty="0"/>
          </a:p>
          <a:p>
            <a:r>
              <a:rPr lang="en-US" sz="1400" dirty="0"/>
              <a:t>SET6</a:t>
            </a:r>
          </a:p>
          <a:p>
            <a:endParaRPr lang="en-US"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905AB8E-0CE8-0B44-829F-4629B737B1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6481" r="47102"/>
          <a:stretch/>
        </p:blipFill>
        <p:spPr>
          <a:xfrm>
            <a:off x="1903787" y="881098"/>
            <a:ext cx="2064395" cy="566878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1784D9B-86AE-954A-AD70-B7DD9B6908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9891" t="6956" r="4022" b="72609"/>
          <a:stretch/>
        </p:blipFill>
        <p:spPr>
          <a:xfrm>
            <a:off x="1278519" y="4547592"/>
            <a:ext cx="735497" cy="93427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0AF9BDA-A939-D848-A271-CBA408B61299}"/>
              </a:ext>
            </a:extLst>
          </p:cNvPr>
          <p:cNvSpPr txBox="1"/>
          <p:nvPr/>
        </p:nvSpPr>
        <p:spPr>
          <a:xfrm>
            <a:off x="1335561" y="997750"/>
            <a:ext cx="53412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SET1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F2A44AB-0F4E-6940-A584-46FA5224A2B3}"/>
              </a:ext>
            </a:extLst>
          </p:cNvPr>
          <p:cNvSpPr txBox="1"/>
          <p:nvPr/>
        </p:nvSpPr>
        <p:spPr>
          <a:xfrm>
            <a:off x="1335561" y="2366030"/>
            <a:ext cx="53412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SET2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85EDB7E-29AF-7647-8B12-872A02B85EE8}"/>
              </a:ext>
            </a:extLst>
          </p:cNvPr>
          <p:cNvSpPr txBox="1"/>
          <p:nvPr/>
        </p:nvSpPr>
        <p:spPr>
          <a:xfrm>
            <a:off x="1335561" y="3093208"/>
            <a:ext cx="53412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SET3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D36C05D-6F5E-F945-8CF9-7080DDA134AC}"/>
              </a:ext>
            </a:extLst>
          </p:cNvPr>
          <p:cNvSpPr txBox="1"/>
          <p:nvPr/>
        </p:nvSpPr>
        <p:spPr>
          <a:xfrm>
            <a:off x="1335561" y="3719711"/>
            <a:ext cx="534121" cy="307777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400" dirty="0"/>
              <a:t>SET5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BBAD4F7-A853-F947-A494-9F791A99FE89}"/>
              </a:ext>
            </a:extLst>
          </p:cNvPr>
          <p:cNvSpPr txBox="1"/>
          <p:nvPr/>
        </p:nvSpPr>
        <p:spPr>
          <a:xfrm>
            <a:off x="1335561" y="3560115"/>
            <a:ext cx="5341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SET4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474A133-225E-7C4A-91B1-6D3BD2FACBC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521" t="9284" r="23356"/>
          <a:stretch/>
        </p:blipFill>
        <p:spPr>
          <a:xfrm>
            <a:off x="4683512" y="973641"/>
            <a:ext cx="2943921" cy="47606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584722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_Blank_RTPW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fault_Blank_RTPW" id="{46A074D3-E6F8-EA40-B41D-4F67C877312D}" vid="{007850F9-B7A3-FC4E-A9D3-5BD43EA84E2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124</TotalTime>
  <Words>254</Words>
  <Application>Microsoft Macintosh PowerPoint</Application>
  <PresentationFormat>On-screen Show (4:3)</PresentationFormat>
  <Paragraphs>96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Helvetica</vt:lpstr>
      <vt:lpstr>Default_Blank_RTPW</vt:lpstr>
      <vt:lpstr>RWC23: ELT-2 Regulated Genes</vt:lpstr>
      <vt:lpstr>Question</vt:lpstr>
      <vt:lpstr>Method</vt:lpstr>
      <vt:lpstr>Data manipulation and plotting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RWC23: ELT-2 Regulated Genes</dc:title>
  <dc:creator>Williams,Robert</dc:creator>
  <cp:lastModifiedBy>Williams,Robert</cp:lastModifiedBy>
  <cp:revision>13</cp:revision>
  <dcterms:created xsi:type="dcterms:W3CDTF">2020-05-04T18:27:54Z</dcterms:created>
  <dcterms:modified xsi:type="dcterms:W3CDTF">2020-05-11T20:05:59Z</dcterms:modified>
</cp:coreProperties>
</file>